
<file path=[Content_Types].xml><?xml version="1.0" encoding="utf-8"?>
<Types xmlns="http://schemas.openxmlformats.org/package/2006/content-types">
  <Default Extension="gif" ContentType="image/gif"/>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4"/>
  </p:sldMasterIdLst>
  <p:notesMasterIdLst>
    <p:notesMasterId r:id="rId16"/>
  </p:notesMasterIdLst>
  <p:sldIdLst>
    <p:sldId id="256" r:id="rId5"/>
    <p:sldId id="257" r:id="rId6"/>
    <p:sldId id="263" r:id="rId7"/>
    <p:sldId id="259" r:id="rId8"/>
    <p:sldId id="258" r:id="rId9"/>
    <p:sldId id="264" r:id="rId10"/>
    <p:sldId id="265" r:id="rId11"/>
    <p:sldId id="268" r:id="rId12"/>
    <p:sldId id="269" r:id="rId13"/>
    <p:sldId id="266"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3F326A-CC5A-7640-B3DA-E86F0D91A960}" v="47" dt="2020-12-07T05:11:32.1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025"/>
    <p:restoredTop sz="97453"/>
  </p:normalViewPr>
  <p:slideViewPr>
    <p:cSldViewPr snapToGrid="0">
      <p:cViewPr varScale="1">
        <p:scale>
          <a:sx n="174" d="100"/>
          <a:sy n="174" d="100"/>
        </p:scale>
        <p:origin x="184" y="488"/>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gif>
</file>

<file path=ppt/media/image3.png>
</file>

<file path=ppt/media/image4.png>
</file>

<file path=ppt/media/image5.png>
</file>

<file path=ppt/media/image6.png>
</file>

<file path=ppt/media/media1.m4a>
</file>

<file path=ppt/media/media10.mp4>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23F89A-7395-9042-8AC9-73AE495C7C8E}" type="datetimeFigureOut">
              <a:rPr lang="en-US" smtClean="0"/>
              <a:t>12/6/20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A5916-59AF-1E4A-A4FE-5C2D2BB9B815}" type="slidenum">
              <a:rPr lang="en-US" smtClean="0"/>
              <a:t>‹#›</a:t>
            </a:fld>
            <a:endParaRPr lang="en-US"/>
          </a:p>
        </p:txBody>
      </p:sp>
    </p:spTree>
    <p:extLst>
      <p:ext uri="{BB962C8B-B14F-4D97-AF65-F5344CB8AC3E}">
        <p14:creationId xmlns:p14="http://schemas.microsoft.com/office/powerpoint/2010/main" val="3654917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BA5916-59AF-1E4A-A4FE-5C2D2BB9B815}" type="slidenum">
              <a:rPr lang="en-US" smtClean="0"/>
              <a:t>1</a:t>
            </a:fld>
            <a:endParaRPr lang="en-US"/>
          </a:p>
        </p:txBody>
      </p:sp>
    </p:spTree>
    <p:extLst>
      <p:ext uri="{BB962C8B-B14F-4D97-AF65-F5344CB8AC3E}">
        <p14:creationId xmlns:p14="http://schemas.microsoft.com/office/powerpoint/2010/main" val="3078191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BA5916-59AF-1E4A-A4FE-5C2D2BB9B815}" type="slidenum">
              <a:rPr lang="en-US" smtClean="0"/>
              <a:t>2</a:t>
            </a:fld>
            <a:endParaRPr lang="en-US"/>
          </a:p>
        </p:txBody>
      </p:sp>
    </p:spTree>
    <p:extLst>
      <p:ext uri="{BB962C8B-B14F-4D97-AF65-F5344CB8AC3E}">
        <p14:creationId xmlns:p14="http://schemas.microsoft.com/office/powerpoint/2010/main" val="3914226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BA5916-59AF-1E4A-A4FE-5C2D2BB9B815}" type="slidenum">
              <a:rPr lang="en-US" smtClean="0"/>
              <a:t>5</a:t>
            </a:fld>
            <a:endParaRPr lang="en-US"/>
          </a:p>
        </p:txBody>
      </p:sp>
    </p:spTree>
    <p:extLst>
      <p:ext uri="{BB962C8B-B14F-4D97-AF65-F5344CB8AC3E}">
        <p14:creationId xmlns:p14="http://schemas.microsoft.com/office/powerpoint/2010/main" val="47918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1421504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953706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6087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21203364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6288113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33308334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24688492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35888239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1959571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A20B50-CD93-4409-9A92-1322BC8DCCFF}" type="datetimeFigureOut">
              <a:rPr lang="en-US" smtClean="0"/>
              <a:t>12/6/20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12085818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A20B50-CD93-4409-9A92-1322BC8DCCFF}" type="datetimeFigureOut">
              <a:rPr lang="en-US" smtClean="0"/>
              <a:t>12/6/20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1910116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A20B50-CD93-4409-9A92-1322BC8DCCFF}" type="datetimeFigureOut">
              <a:rPr lang="en-US" smtClean="0"/>
              <a:t>12/6/20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1231020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0A20B50-CD93-4409-9A92-1322BC8DCCFF}" type="datetimeFigureOut">
              <a:rPr lang="en-US" smtClean="0"/>
              <a:t>12/6/20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1825919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20B50-CD93-4409-9A92-1322BC8DCCFF}" type="datetimeFigureOut">
              <a:rPr lang="en-US" smtClean="0"/>
              <a:t>12/6/20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3892682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A20B50-CD93-4409-9A92-1322BC8DCCFF}" type="datetimeFigureOut">
              <a:rPr lang="en-US" smtClean="0"/>
              <a:t>12/6/20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1722085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A20B50-CD93-4409-9A92-1322BC8DCCFF}" type="datetimeFigureOut">
              <a:rPr lang="en-US" smtClean="0"/>
              <a:t>12/6/20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41B155-A55F-4C44-B651-67CE52EA884F}" type="slidenum">
              <a:rPr lang="en-US" smtClean="0"/>
              <a:t>‹#›</a:t>
            </a:fld>
            <a:endParaRPr lang="en-US"/>
          </a:p>
        </p:txBody>
      </p:sp>
    </p:spTree>
    <p:extLst>
      <p:ext uri="{BB962C8B-B14F-4D97-AF65-F5344CB8AC3E}">
        <p14:creationId xmlns:p14="http://schemas.microsoft.com/office/powerpoint/2010/main" val="3307296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0A20B50-CD93-4409-9A92-1322BC8DCCFF}" type="datetimeFigureOut">
              <a:rPr lang="en-US" smtClean="0"/>
              <a:t>12/6/20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341B155-A55F-4C44-B651-67CE52EA884F}" type="slidenum">
              <a:rPr lang="en-US" smtClean="0"/>
              <a:t>‹#›</a:t>
            </a:fld>
            <a:endParaRPr lang="en-US"/>
          </a:p>
        </p:txBody>
      </p:sp>
    </p:spTree>
    <p:extLst>
      <p:ext uri="{BB962C8B-B14F-4D97-AF65-F5344CB8AC3E}">
        <p14:creationId xmlns:p14="http://schemas.microsoft.com/office/powerpoint/2010/main" val="1035434223"/>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gif"/><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1318F-9BD2-4F2A-B903-36B8FD039776}"/>
              </a:ext>
            </a:extLst>
          </p:cNvPr>
          <p:cNvSpPr>
            <a:spLocks noGrp="1"/>
          </p:cNvSpPr>
          <p:nvPr>
            <p:ph type="ctrTitle"/>
          </p:nvPr>
        </p:nvSpPr>
        <p:spPr>
          <a:xfrm>
            <a:off x="1507067" y="1782698"/>
            <a:ext cx="7766936" cy="1646302"/>
          </a:xfrm>
        </p:spPr>
        <p:txBody>
          <a:bodyPr/>
          <a:lstStyle/>
          <a:p>
            <a:r>
              <a:rPr lang="en-US" dirty="0"/>
              <a:t>P3 Presentation</a:t>
            </a:r>
          </a:p>
        </p:txBody>
      </p:sp>
      <p:sp>
        <p:nvSpPr>
          <p:cNvPr id="5" name="TextBox 4">
            <a:extLst>
              <a:ext uri="{FF2B5EF4-FFF2-40B4-BE49-F238E27FC236}">
                <a16:creationId xmlns:a16="http://schemas.microsoft.com/office/drawing/2014/main" id="{A7DB1974-7364-7848-9BBD-0656EA1DB19C}"/>
              </a:ext>
            </a:extLst>
          </p:cNvPr>
          <p:cNvSpPr txBox="1"/>
          <p:nvPr/>
        </p:nvSpPr>
        <p:spPr>
          <a:xfrm>
            <a:off x="6067548" y="3377702"/>
            <a:ext cx="3206455" cy="523220"/>
          </a:xfrm>
          <a:prstGeom prst="rect">
            <a:avLst/>
          </a:prstGeom>
          <a:noFill/>
        </p:spPr>
        <p:txBody>
          <a:bodyPr wrap="none" rtlCol="0">
            <a:spAutoFit/>
          </a:bodyPr>
          <a:lstStyle/>
          <a:p>
            <a:r>
              <a:rPr lang="en-US" sz="2800" dirty="0"/>
              <a:t>public class TeamD</a:t>
            </a:r>
          </a:p>
        </p:txBody>
      </p:sp>
      <p:pic>
        <p:nvPicPr>
          <p:cNvPr id="7" name="Audio Recording Dec 6, 2020 at 9:10:48 PM" descr="Audio Recording Dec 6, 2020 at 9:10:48 PM">
            <a:hlinkClick r:id="" action="ppaction://media"/>
            <a:extLst>
              <a:ext uri="{FF2B5EF4-FFF2-40B4-BE49-F238E27FC236}">
                <a16:creationId xmlns:a16="http://schemas.microsoft.com/office/drawing/2014/main" id="{0DCBADC3-48E2-DE42-B498-9E0F922B26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08447" y="5738906"/>
            <a:ext cx="812800" cy="812800"/>
          </a:xfrm>
          <a:prstGeom prst="rect">
            <a:avLst/>
          </a:prstGeom>
        </p:spPr>
      </p:pic>
    </p:spTree>
    <p:extLst>
      <p:ext uri="{BB962C8B-B14F-4D97-AF65-F5344CB8AC3E}">
        <p14:creationId xmlns:p14="http://schemas.microsoft.com/office/powerpoint/2010/main" val="3168673357"/>
      </p:ext>
    </p:extLst>
  </p:cSld>
  <p:clrMapOvr>
    <a:masterClrMapping/>
  </p:clrMapOvr>
  <mc:AlternateContent xmlns:mc="http://schemas.openxmlformats.org/markup-compatibility/2006" xmlns:p14="http://schemas.microsoft.com/office/powerpoint/2010/main">
    <mc:Choice Requires="p14">
      <p:transition spd="slow" p14:dur="2000" advTm="8615"/>
    </mc:Choice>
    <mc:Fallback xmlns="">
      <p:transition spd="slow" advTm="86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6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1D012-8248-415C-853F-B18A01796DF6}"/>
              </a:ext>
            </a:extLst>
          </p:cNvPr>
          <p:cNvSpPr>
            <a:spLocks noGrp="1"/>
          </p:cNvSpPr>
          <p:nvPr>
            <p:ph type="title"/>
          </p:nvPr>
        </p:nvSpPr>
        <p:spPr>
          <a:xfrm>
            <a:off x="677334" y="609600"/>
            <a:ext cx="8596668" cy="752856"/>
          </a:xfrm>
        </p:spPr>
        <p:txBody>
          <a:bodyPr/>
          <a:lstStyle/>
          <a:p>
            <a:r>
              <a:rPr lang="en-US" dirty="0"/>
              <a:t>Demo</a:t>
            </a:r>
          </a:p>
        </p:txBody>
      </p:sp>
      <p:pic>
        <p:nvPicPr>
          <p:cNvPr id="7" name="Project Demo" descr="Project Demo">
            <a:hlinkClick r:id="" action="ppaction://media"/>
            <a:extLst>
              <a:ext uri="{FF2B5EF4-FFF2-40B4-BE49-F238E27FC236}">
                <a16:creationId xmlns:a16="http://schemas.microsoft.com/office/drawing/2014/main" id="{4868C28F-4F90-9943-B9E5-287A807FFC2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47222" y="609600"/>
            <a:ext cx="10033000" cy="5643563"/>
          </a:xfrm>
          <a:prstGeom prst="rect">
            <a:avLst/>
          </a:prstGeom>
        </p:spPr>
      </p:pic>
    </p:spTree>
    <p:extLst>
      <p:ext uri="{BB962C8B-B14F-4D97-AF65-F5344CB8AC3E}">
        <p14:creationId xmlns:p14="http://schemas.microsoft.com/office/powerpoint/2010/main" val="2677673018"/>
      </p:ext>
    </p:extLst>
  </p:cSld>
  <p:clrMapOvr>
    <a:masterClrMapping/>
  </p:clrMapOvr>
  <mc:AlternateContent xmlns:mc="http://schemas.openxmlformats.org/markup-compatibility/2006" xmlns:p14="http://schemas.microsoft.com/office/powerpoint/2010/main">
    <mc:Choice Requires="p14">
      <p:transition spd="slow" p14:dur="2000" advTm="49833"/>
    </mc:Choice>
    <mc:Fallback xmlns="">
      <p:transition spd="slow" advTm="49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046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1D012-8248-415C-853F-B18A01796DF6}"/>
              </a:ext>
            </a:extLst>
          </p:cNvPr>
          <p:cNvSpPr>
            <a:spLocks noGrp="1"/>
          </p:cNvSpPr>
          <p:nvPr>
            <p:ph type="title"/>
          </p:nvPr>
        </p:nvSpPr>
        <p:spPr>
          <a:xfrm>
            <a:off x="677334" y="609600"/>
            <a:ext cx="8596668" cy="752856"/>
          </a:xfrm>
        </p:spPr>
        <p:txBody>
          <a:bodyPr/>
          <a:lstStyle/>
          <a:p>
            <a:r>
              <a:rPr lang="en-US" dirty="0"/>
              <a:t>Lessons Learned</a:t>
            </a:r>
          </a:p>
        </p:txBody>
      </p:sp>
      <p:sp>
        <p:nvSpPr>
          <p:cNvPr id="3" name="Content Placeholder 2">
            <a:extLst>
              <a:ext uri="{FF2B5EF4-FFF2-40B4-BE49-F238E27FC236}">
                <a16:creationId xmlns:a16="http://schemas.microsoft.com/office/drawing/2014/main" id="{76115884-0744-4B95-B663-1DF90B2CAD6D}"/>
              </a:ext>
            </a:extLst>
          </p:cNvPr>
          <p:cNvSpPr>
            <a:spLocks noGrp="1"/>
          </p:cNvSpPr>
          <p:nvPr>
            <p:ph idx="1"/>
          </p:nvPr>
        </p:nvSpPr>
        <p:spPr>
          <a:xfrm>
            <a:off x="677334" y="1749109"/>
            <a:ext cx="8596668" cy="3993323"/>
          </a:xfrm>
        </p:spPr>
        <p:txBody>
          <a:bodyPr>
            <a:normAutofit/>
          </a:bodyPr>
          <a:lstStyle/>
          <a:p>
            <a:r>
              <a:rPr lang="en-US" dirty="0"/>
              <a:t>Start early, even if you believe a task will be easy, because something will almost certainly complicate it</a:t>
            </a:r>
          </a:p>
          <a:p>
            <a:r>
              <a:rPr lang="en-US" dirty="0"/>
              <a:t>Take time at the beginning of the project to do a thorough outline of the expected classes, etc.</a:t>
            </a:r>
          </a:p>
          <a:p>
            <a:pPr lvl="1"/>
            <a:r>
              <a:rPr lang="en-US" dirty="0"/>
              <a:t>Design in a way that will accommodate changes to this outline as easily as possible</a:t>
            </a:r>
          </a:p>
          <a:p>
            <a:r>
              <a:rPr lang="en-US" dirty="0"/>
              <a:t>Use the tools at your disposal (UML diagrams, development manuals, etc.) to overcome blockers</a:t>
            </a:r>
          </a:p>
          <a:p>
            <a:r>
              <a:rPr lang="en-US" dirty="0"/>
              <a:t>Be flexible, especially when working remotely</a:t>
            </a:r>
          </a:p>
          <a:p>
            <a:r>
              <a:rPr lang="en-US" dirty="0"/>
              <a:t>Play to your strengths as a team; if a team member is good at Java or enjoys it, they will likely perform much better at those tasks</a:t>
            </a:r>
          </a:p>
          <a:p>
            <a:pPr lvl="1"/>
            <a:endParaRPr lang="en-US" dirty="0"/>
          </a:p>
          <a:p>
            <a:pPr lvl="1"/>
            <a:endParaRPr lang="en-US" dirty="0"/>
          </a:p>
          <a:p>
            <a:pPr lvl="2"/>
            <a:endParaRPr lang="en-US" dirty="0"/>
          </a:p>
        </p:txBody>
      </p:sp>
      <p:pic>
        <p:nvPicPr>
          <p:cNvPr id="4" name="Audio Recording Dec 6, 2020 at 9:43:42 PM" descr="Audio Recording Dec 6, 2020 at 9:43:42 PM">
            <a:hlinkClick r:id="" action="ppaction://media"/>
            <a:extLst>
              <a:ext uri="{FF2B5EF4-FFF2-40B4-BE49-F238E27FC236}">
                <a16:creationId xmlns:a16="http://schemas.microsoft.com/office/drawing/2014/main" id="{1B9AA6A9-30DB-494F-BFDA-2B9BAA09644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55654" y="5742432"/>
            <a:ext cx="812800" cy="812800"/>
          </a:xfrm>
          <a:prstGeom prst="rect">
            <a:avLst/>
          </a:prstGeom>
        </p:spPr>
      </p:pic>
    </p:spTree>
    <p:extLst>
      <p:ext uri="{BB962C8B-B14F-4D97-AF65-F5344CB8AC3E}">
        <p14:creationId xmlns:p14="http://schemas.microsoft.com/office/powerpoint/2010/main" val="1177997242"/>
      </p:ext>
    </p:extLst>
  </p:cSld>
  <p:clrMapOvr>
    <a:masterClrMapping/>
  </p:clrMapOvr>
  <mc:AlternateContent xmlns:mc="http://schemas.openxmlformats.org/markup-compatibility/2006" xmlns:p14="http://schemas.microsoft.com/office/powerpoint/2010/main">
    <mc:Choice Requires="p14">
      <p:transition spd="slow" p14:dur="2000" advTm="49833"/>
    </mc:Choice>
    <mc:Fallback xmlns="">
      <p:transition spd="slow" advTm="49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7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0DBEE-2758-45C9-A074-8C328C5EBB77}"/>
              </a:ext>
            </a:extLst>
          </p:cNvPr>
          <p:cNvSpPr>
            <a:spLocks noGrp="1"/>
          </p:cNvSpPr>
          <p:nvPr>
            <p:ph type="title"/>
          </p:nvPr>
        </p:nvSpPr>
        <p:spPr/>
        <p:txBody>
          <a:bodyPr/>
          <a:lstStyle/>
          <a:p>
            <a:r>
              <a:rPr lang="en-US" dirty="0"/>
              <a:t>Team Intro</a:t>
            </a:r>
          </a:p>
        </p:txBody>
      </p:sp>
      <p:sp>
        <p:nvSpPr>
          <p:cNvPr id="3" name="Content Placeholder 2">
            <a:extLst>
              <a:ext uri="{FF2B5EF4-FFF2-40B4-BE49-F238E27FC236}">
                <a16:creationId xmlns:a16="http://schemas.microsoft.com/office/drawing/2014/main" id="{C967A623-4A44-4CC7-BB63-1443D4DA18E6}"/>
              </a:ext>
            </a:extLst>
          </p:cNvPr>
          <p:cNvSpPr>
            <a:spLocks noGrp="1"/>
          </p:cNvSpPr>
          <p:nvPr>
            <p:ph idx="1"/>
          </p:nvPr>
        </p:nvSpPr>
        <p:spPr/>
        <p:txBody>
          <a:bodyPr vert="horz" lIns="91440" tIns="45720" rIns="91440" bIns="45720" rtlCol="0" anchor="t">
            <a:normAutofit/>
          </a:bodyPr>
          <a:lstStyle/>
          <a:p>
            <a:r>
              <a:rPr lang="en-US" dirty="0"/>
              <a:t>Nick Cunningham</a:t>
            </a:r>
          </a:p>
          <a:p>
            <a:r>
              <a:rPr lang="en-US" dirty="0"/>
              <a:t>Dakota Golightly</a:t>
            </a:r>
          </a:p>
          <a:p>
            <a:r>
              <a:rPr lang="en-US" dirty="0"/>
              <a:t>Victor Mumford</a:t>
            </a:r>
          </a:p>
          <a:p>
            <a:r>
              <a:rPr lang="en-US" dirty="0"/>
              <a:t>Sai Donepudi</a:t>
            </a:r>
          </a:p>
          <a:p>
            <a:endParaRPr lang="en-US" dirty="0"/>
          </a:p>
        </p:txBody>
      </p:sp>
      <p:pic>
        <p:nvPicPr>
          <p:cNvPr id="4" name="Audio Recording Dec 6, 2020 at 9:11:16 PM" descr="Audio Recording Dec 6, 2020 at 9:11:16 PM">
            <a:hlinkClick r:id="" action="ppaction://media"/>
            <a:extLst>
              <a:ext uri="{FF2B5EF4-FFF2-40B4-BE49-F238E27FC236}">
                <a16:creationId xmlns:a16="http://schemas.microsoft.com/office/drawing/2014/main" id="{07531E07-29EA-6047-8A3F-A22EF1C0FE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01866" y="5634962"/>
            <a:ext cx="812800" cy="812800"/>
          </a:xfrm>
          <a:prstGeom prst="rect">
            <a:avLst/>
          </a:prstGeom>
        </p:spPr>
      </p:pic>
    </p:spTree>
    <p:extLst>
      <p:ext uri="{BB962C8B-B14F-4D97-AF65-F5344CB8AC3E}">
        <p14:creationId xmlns:p14="http://schemas.microsoft.com/office/powerpoint/2010/main" val="1805905891"/>
      </p:ext>
    </p:extLst>
  </p:cSld>
  <p:clrMapOvr>
    <a:masterClrMapping/>
  </p:clrMapOvr>
  <mc:AlternateContent xmlns:mc="http://schemas.openxmlformats.org/markup-compatibility/2006" xmlns:p14="http://schemas.microsoft.com/office/powerpoint/2010/main">
    <mc:Choice Requires="p14">
      <p:transition spd="slow" p14:dur="2000" advTm="9621"/>
    </mc:Choice>
    <mc:Fallback xmlns="">
      <p:transition spd="slow" advTm="96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0DBEE-2758-45C9-A074-8C328C5EBB77}"/>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C967A623-4A44-4CC7-BB63-1443D4DA18E6}"/>
              </a:ext>
            </a:extLst>
          </p:cNvPr>
          <p:cNvSpPr>
            <a:spLocks noGrp="1"/>
          </p:cNvSpPr>
          <p:nvPr>
            <p:ph idx="1"/>
          </p:nvPr>
        </p:nvSpPr>
        <p:spPr/>
        <p:txBody>
          <a:bodyPr vert="horz" lIns="91440" tIns="45720" rIns="91440" bIns="45720" rtlCol="0" anchor="t">
            <a:normAutofit/>
          </a:bodyPr>
          <a:lstStyle/>
          <a:p>
            <a:r>
              <a:rPr lang="en-US" dirty="0"/>
              <a:t>Summary</a:t>
            </a:r>
          </a:p>
          <a:p>
            <a:r>
              <a:rPr lang="en-US" dirty="0"/>
              <a:t>Description of Omega Chess</a:t>
            </a:r>
          </a:p>
          <a:p>
            <a:r>
              <a:rPr lang="en-US" dirty="0"/>
              <a:t>Development Process and Challenges</a:t>
            </a:r>
          </a:p>
          <a:p>
            <a:r>
              <a:rPr lang="en-US" dirty="0"/>
              <a:t>Design Decisions</a:t>
            </a:r>
          </a:p>
          <a:p>
            <a:r>
              <a:rPr lang="en-US" dirty="0"/>
              <a:t>Demo</a:t>
            </a:r>
          </a:p>
          <a:p>
            <a:r>
              <a:rPr lang="en-US" dirty="0"/>
              <a:t>Lessons Learned</a:t>
            </a:r>
          </a:p>
          <a:p>
            <a:pPr lvl="1"/>
            <a:endParaRPr lang="en-US" dirty="0"/>
          </a:p>
          <a:p>
            <a:pPr lvl="1"/>
            <a:endParaRPr lang="en-US" dirty="0"/>
          </a:p>
          <a:p>
            <a:endParaRPr lang="en-US" dirty="0"/>
          </a:p>
        </p:txBody>
      </p:sp>
      <p:pic>
        <p:nvPicPr>
          <p:cNvPr id="4" name="Audio Recording Dec 6, 2020 at 9:12:00 PM" descr="Audio Recording Dec 6, 2020 at 9:12:00 PM">
            <a:hlinkClick r:id="" action="ppaction://media"/>
            <a:extLst>
              <a:ext uri="{FF2B5EF4-FFF2-40B4-BE49-F238E27FC236}">
                <a16:creationId xmlns:a16="http://schemas.microsoft.com/office/drawing/2014/main" id="{CEA0CEC5-5C66-184B-89B8-7C70F61C91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26376" y="5774765"/>
            <a:ext cx="812800" cy="812800"/>
          </a:xfrm>
          <a:prstGeom prst="rect">
            <a:avLst/>
          </a:prstGeom>
        </p:spPr>
      </p:pic>
    </p:spTree>
    <p:extLst>
      <p:ext uri="{BB962C8B-B14F-4D97-AF65-F5344CB8AC3E}">
        <p14:creationId xmlns:p14="http://schemas.microsoft.com/office/powerpoint/2010/main" val="1872409855"/>
      </p:ext>
    </p:extLst>
  </p:cSld>
  <p:clrMapOvr>
    <a:masterClrMapping/>
  </p:clrMapOvr>
  <mc:AlternateContent xmlns:mc="http://schemas.openxmlformats.org/markup-compatibility/2006" xmlns:p14="http://schemas.microsoft.com/office/powerpoint/2010/main">
    <mc:Choice Requires="p14">
      <p:transition spd="slow" p14:dur="2000" advTm="19515"/>
    </mc:Choice>
    <mc:Fallback xmlns="">
      <p:transition spd="slow" advTm="19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5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1D012-8248-415C-853F-B18A01796DF6}"/>
              </a:ext>
            </a:extLst>
          </p:cNvPr>
          <p:cNvSpPr>
            <a:spLocks noGrp="1"/>
          </p:cNvSpPr>
          <p:nvPr>
            <p:ph type="title"/>
          </p:nvPr>
        </p:nvSpPr>
        <p:spPr>
          <a:xfrm>
            <a:off x="677334" y="609600"/>
            <a:ext cx="8596668" cy="752856"/>
          </a:xfrm>
        </p:spPr>
        <p:txBody>
          <a:bodyPr/>
          <a:lstStyle/>
          <a:p>
            <a:r>
              <a:rPr lang="en-US" dirty="0"/>
              <a:t>Project Review - Summary</a:t>
            </a:r>
          </a:p>
        </p:txBody>
      </p:sp>
      <p:sp>
        <p:nvSpPr>
          <p:cNvPr id="3" name="Content Placeholder 2">
            <a:extLst>
              <a:ext uri="{FF2B5EF4-FFF2-40B4-BE49-F238E27FC236}">
                <a16:creationId xmlns:a16="http://schemas.microsoft.com/office/drawing/2014/main" id="{76115884-0744-4B95-B663-1DF90B2CAD6D}"/>
              </a:ext>
            </a:extLst>
          </p:cNvPr>
          <p:cNvSpPr>
            <a:spLocks noGrp="1"/>
          </p:cNvSpPr>
          <p:nvPr>
            <p:ph idx="1"/>
          </p:nvPr>
        </p:nvSpPr>
        <p:spPr>
          <a:xfrm>
            <a:off x="677334" y="1749109"/>
            <a:ext cx="8957073" cy="3316667"/>
          </a:xfrm>
        </p:spPr>
        <p:txBody>
          <a:bodyPr vert="horz" lIns="91440" tIns="45720" rIns="91440" bIns="45720" rtlCol="0" anchor="t">
            <a:normAutofit/>
          </a:bodyPr>
          <a:lstStyle/>
          <a:p>
            <a:r>
              <a:rPr lang="en-US" dirty="0"/>
              <a:t>Develop web application to play Omega Chess – our assigned version of "</a:t>
            </a:r>
            <a:r>
              <a:rPr lang="en-US" dirty="0" err="1"/>
              <a:t>XGame</a:t>
            </a:r>
            <a:r>
              <a:rPr lang="en-US" dirty="0"/>
              <a:t>" and a variant of chess played with additional pieces/moves</a:t>
            </a:r>
          </a:p>
          <a:p>
            <a:r>
              <a:rPr lang="en-US" dirty="0"/>
              <a:t>Chose to focus on features, with a simple UI for navigation</a:t>
            </a:r>
          </a:p>
          <a:p>
            <a:r>
              <a:rPr lang="en-US" dirty="0"/>
              <a:t>Implemented 14 user stories, allowing user to register, login, play games, view match history, etc.</a:t>
            </a:r>
          </a:p>
          <a:p>
            <a:r>
              <a:rPr lang="en-US" dirty="0"/>
              <a:t>Developed based on customer briefing</a:t>
            </a:r>
          </a:p>
          <a:p>
            <a:r>
              <a:rPr lang="en-US" dirty="0"/>
              <a:t>Faced several exterior impediments, but ended with a usable product that we would have loved to develop more fully with more time</a:t>
            </a:r>
          </a:p>
          <a:p>
            <a:pPr lvl="1"/>
            <a:endParaRPr lang="en-US" dirty="0"/>
          </a:p>
          <a:p>
            <a:pPr lvl="1"/>
            <a:endParaRPr lang="en-US" dirty="0"/>
          </a:p>
          <a:p>
            <a:pPr lvl="2"/>
            <a:endParaRPr lang="en-US" dirty="0"/>
          </a:p>
        </p:txBody>
      </p:sp>
      <p:pic>
        <p:nvPicPr>
          <p:cNvPr id="4" name="Audio Recording Dec 6, 2020 at 9:13:24 PM" descr="Audio Recording Dec 6, 2020 at 9:13:24 PM">
            <a:hlinkClick r:id="" action="ppaction://media"/>
            <a:extLst>
              <a:ext uri="{FF2B5EF4-FFF2-40B4-BE49-F238E27FC236}">
                <a16:creationId xmlns:a16="http://schemas.microsoft.com/office/drawing/2014/main" id="{CE10268F-0630-2747-8A9C-C65F514225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69812" y="5819588"/>
            <a:ext cx="812800" cy="812800"/>
          </a:xfrm>
          <a:prstGeom prst="rect">
            <a:avLst/>
          </a:prstGeom>
        </p:spPr>
      </p:pic>
    </p:spTree>
    <p:extLst>
      <p:ext uri="{BB962C8B-B14F-4D97-AF65-F5344CB8AC3E}">
        <p14:creationId xmlns:p14="http://schemas.microsoft.com/office/powerpoint/2010/main" val="2584131161"/>
      </p:ext>
    </p:extLst>
  </p:cSld>
  <p:clrMapOvr>
    <a:masterClrMapping/>
  </p:clrMapOvr>
  <mc:AlternateContent xmlns:mc="http://schemas.openxmlformats.org/markup-compatibility/2006" xmlns:p14="http://schemas.microsoft.com/office/powerpoint/2010/main">
    <mc:Choice Requires="p14">
      <p:transition spd="slow" p14:dur="2000" advTm="49833"/>
    </mc:Choice>
    <mc:Fallback xmlns="">
      <p:transition spd="slow" advTm="49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6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B9969-65D6-48E5-8EC1-CA0ECF79E010}"/>
              </a:ext>
            </a:extLst>
          </p:cNvPr>
          <p:cNvSpPr>
            <a:spLocks noGrp="1"/>
          </p:cNvSpPr>
          <p:nvPr>
            <p:ph type="title"/>
          </p:nvPr>
        </p:nvSpPr>
        <p:spPr/>
        <p:txBody>
          <a:bodyPr/>
          <a:lstStyle/>
          <a:p>
            <a:r>
              <a:rPr lang="en-US" dirty="0"/>
              <a:t>Description of Omega Chess</a:t>
            </a:r>
          </a:p>
        </p:txBody>
      </p:sp>
      <p:sp>
        <p:nvSpPr>
          <p:cNvPr id="3" name="Content Placeholder 2">
            <a:extLst>
              <a:ext uri="{FF2B5EF4-FFF2-40B4-BE49-F238E27FC236}">
                <a16:creationId xmlns:a16="http://schemas.microsoft.com/office/drawing/2014/main" id="{C587AEF0-2501-4B71-8D67-EB505D7D61AC}"/>
              </a:ext>
            </a:extLst>
          </p:cNvPr>
          <p:cNvSpPr>
            <a:spLocks noGrp="1"/>
          </p:cNvSpPr>
          <p:nvPr>
            <p:ph idx="1"/>
          </p:nvPr>
        </p:nvSpPr>
        <p:spPr/>
        <p:txBody>
          <a:bodyPr vert="horz" lIns="91440" tIns="45720" rIns="91440" bIns="45720" rtlCol="0" anchor="t">
            <a:normAutofit/>
          </a:bodyPr>
          <a:lstStyle/>
          <a:p>
            <a:r>
              <a:rPr lang="en-US" dirty="0"/>
              <a:t>Omega Chess is much like standard chess, but with these key differences:</a:t>
            </a:r>
          </a:p>
          <a:p>
            <a:pPr lvl="1"/>
            <a:r>
              <a:rPr lang="en-US" dirty="0"/>
              <a:t>The board is 10x10 (standard chess is 8x8), but also with four additional corner squares. </a:t>
            </a:r>
          </a:p>
          <a:p>
            <a:pPr lvl="1"/>
            <a:r>
              <a:rPr lang="en-US" dirty="0"/>
              <a:t>There are two new units: the wizard, and the champion. </a:t>
            </a:r>
          </a:p>
          <a:p>
            <a:pPr lvl="2"/>
            <a:r>
              <a:rPr lang="en-US" dirty="0"/>
              <a:t>The wizard can either move to diagonal squares, or move in a 3x1 L shape, much like the Knight’s 2x1 L. </a:t>
            </a:r>
          </a:p>
          <a:p>
            <a:pPr lvl="2"/>
            <a:r>
              <a:rPr lang="en-US" dirty="0"/>
              <a:t>The champion can move 1-2 spaces in the cardinal directions, or exactly two spaces in the diagonal directions. </a:t>
            </a:r>
          </a:p>
          <a:p>
            <a:pPr lvl="1"/>
            <a:r>
              <a:rPr lang="en-US" dirty="0"/>
              <a:t>There are two of these new units per side. The Champions are put in the extra column spaces next to the Rooks, and the Wizards are put in the extra corner spaces. </a:t>
            </a:r>
          </a:p>
          <a:p>
            <a:pPr lvl="1"/>
            <a:r>
              <a:rPr lang="en-US" dirty="0"/>
              <a:t>Pawns can move 1-3 spaces forward on their first turn instead of 1-2 spaces.</a:t>
            </a:r>
          </a:p>
        </p:txBody>
      </p:sp>
      <p:pic>
        <p:nvPicPr>
          <p:cNvPr id="4" name="Picture 4" descr="A picture of an Omega chess board in the starting position.&#10;">
            <a:extLst>
              <a:ext uri="{FF2B5EF4-FFF2-40B4-BE49-F238E27FC236}">
                <a16:creationId xmlns:a16="http://schemas.microsoft.com/office/drawing/2014/main" id="{4BC95066-3AB6-4987-81D7-7A17A38ADCCE}"/>
              </a:ext>
            </a:extLst>
          </p:cNvPr>
          <p:cNvPicPr>
            <a:picLocks noChangeAspect="1"/>
          </p:cNvPicPr>
          <p:nvPr/>
        </p:nvPicPr>
        <p:blipFill>
          <a:blip r:embed="rId5"/>
          <a:stretch>
            <a:fillRect/>
          </a:stretch>
        </p:blipFill>
        <p:spPr>
          <a:xfrm>
            <a:off x="9275954" y="2345074"/>
            <a:ext cx="2314575" cy="2552700"/>
          </a:xfrm>
          <a:prstGeom prst="rect">
            <a:avLst/>
          </a:prstGeom>
        </p:spPr>
      </p:pic>
      <p:sp>
        <p:nvSpPr>
          <p:cNvPr id="5" name="TextBox 4">
            <a:extLst>
              <a:ext uri="{FF2B5EF4-FFF2-40B4-BE49-F238E27FC236}">
                <a16:creationId xmlns:a16="http://schemas.microsoft.com/office/drawing/2014/main" id="{20F7F971-2804-4CC7-BB11-427C890764A2}"/>
              </a:ext>
            </a:extLst>
          </p:cNvPr>
          <p:cNvSpPr txBox="1"/>
          <p:nvPr/>
        </p:nvSpPr>
        <p:spPr>
          <a:xfrm>
            <a:off x="9441085" y="6672804"/>
            <a:ext cx="2974692" cy="1846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 dirty="0"/>
              <a:t>Image source: </a:t>
            </a:r>
            <a:r>
              <a:rPr lang="en-US" sz="600" dirty="0">
                <a:ea typeface="+mn-lt"/>
                <a:cs typeface="+mn-lt"/>
              </a:rPr>
              <a:t>https://www.chessvariants.com/large.dir/omega/rules.html</a:t>
            </a:r>
          </a:p>
        </p:txBody>
      </p:sp>
      <p:pic>
        <p:nvPicPr>
          <p:cNvPr id="6" name="Audio Recording Dec 6, 2020 at 9:15:48 PM" descr="Audio Recording Dec 6, 2020 at 9:15:48 PM">
            <a:hlinkClick r:id="" action="ppaction://media"/>
            <a:extLst>
              <a:ext uri="{FF2B5EF4-FFF2-40B4-BE49-F238E27FC236}">
                <a16:creationId xmlns:a16="http://schemas.microsoft.com/office/drawing/2014/main" id="{71966EF2-6205-8D42-B1D6-05D93AAF7CE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31517" y="5712012"/>
            <a:ext cx="812800" cy="812800"/>
          </a:xfrm>
          <a:prstGeom prst="rect">
            <a:avLst/>
          </a:prstGeom>
        </p:spPr>
      </p:pic>
    </p:spTree>
    <p:extLst>
      <p:ext uri="{BB962C8B-B14F-4D97-AF65-F5344CB8AC3E}">
        <p14:creationId xmlns:p14="http://schemas.microsoft.com/office/powerpoint/2010/main" val="1028159980"/>
      </p:ext>
    </p:extLst>
  </p:cSld>
  <p:clrMapOvr>
    <a:masterClrMapping/>
  </p:clrMapOvr>
  <mc:AlternateContent xmlns:mc="http://schemas.openxmlformats.org/markup-compatibility/2006" xmlns:p14="http://schemas.microsoft.com/office/powerpoint/2010/main">
    <mc:Choice Requires="p14">
      <p:transition spd="slow" p14:dur="2000" advTm="112076"/>
    </mc:Choice>
    <mc:Fallback xmlns="">
      <p:transition spd="slow" advTm="1120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2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1D012-8248-415C-853F-B18A01796DF6}"/>
              </a:ext>
            </a:extLst>
          </p:cNvPr>
          <p:cNvSpPr>
            <a:spLocks noGrp="1"/>
          </p:cNvSpPr>
          <p:nvPr>
            <p:ph type="title"/>
          </p:nvPr>
        </p:nvSpPr>
        <p:spPr>
          <a:xfrm>
            <a:off x="677334" y="609600"/>
            <a:ext cx="8596668" cy="714704"/>
          </a:xfrm>
        </p:spPr>
        <p:txBody>
          <a:bodyPr>
            <a:normAutofit/>
          </a:bodyPr>
          <a:lstStyle/>
          <a:p>
            <a:r>
              <a:rPr lang="en-US" dirty="0"/>
              <a:t>Development Process and Challenges</a:t>
            </a:r>
          </a:p>
        </p:txBody>
      </p:sp>
      <p:sp>
        <p:nvSpPr>
          <p:cNvPr id="3" name="Content Placeholder 2">
            <a:extLst>
              <a:ext uri="{FF2B5EF4-FFF2-40B4-BE49-F238E27FC236}">
                <a16:creationId xmlns:a16="http://schemas.microsoft.com/office/drawing/2014/main" id="{76115884-0744-4B95-B663-1DF90B2CAD6D}"/>
              </a:ext>
            </a:extLst>
          </p:cNvPr>
          <p:cNvSpPr>
            <a:spLocks noGrp="1"/>
          </p:cNvSpPr>
          <p:nvPr>
            <p:ph idx="1"/>
          </p:nvPr>
        </p:nvSpPr>
        <p:spPr>
          <a:xfrm>
            <a:off x="677334" y="1749109"/>
            <a:ext cx="8596668" cy="4578119"/>
          </a:xfrm>
        </p:spPr>
        <p:txBody>
          <a:bodyPr vert="horz" lIns="91440" tIns="45720" rIns="91440" bIns="45720" rtlCol="0" anchor="t">
            <a:normAutofit/>
          </a:bodyPr>
          <a:lstStyle/>
          <a:p>
            <a:r>
              <a:rPr lang="en-US" dirty="0"/>
              <a:t>Process</a:t>
            </a:r>
          </a:p>
          <a:p>
            <a:pPr lvl="1"/>
            <a:r>
              <a:rPr lang="en-US" dirty="0"/>
              <a:t>Project based on Spring Boot/Maven for an MVC (model-view-controller) framework</a:t>
            </a:r>
          </a:p>
          <a:p>
            <a:pPr lvl="1"/>
            <a:r>
              <a:rPr lang="en-US" dirty="0"/>
              <a:t>Used IDE-agnostic practices to allow maximum flexibility on development team</a:t>
            </a:r>
          </a:p>
          <a:p>
            <a:pPr lvl="1"/>
            <a:r>
              <a:rPr lang="en-US" dirty="0"/>
              <a:t>Agile-based development with 3x weekly scrums, four total sprints, and three milestones/deliveries</a:t>
            </a:r>
          </a:p>
          <a:p>
            <a:pPr lvl="1"/>
            <a:r>
              <a:rPr lang="en-US" dirty="0"/>
              <a:t>Task management via </a:t>
            </a:r>
            <a:r>
              <a:rPr lang="en-US" dirty="0" err="1"/>
              <a:t>ZenHub</a:t>
            </a:r>
            <a:endParaRPr lang="en-US" dirty="0"/>
          </a:p>
          <a:p>
            <a:pPr lvl="1"/>
            <a:r>
              <a:rPr lang="en-US" dirty="0"/>
              <a:t>Automated testing via Jest and Junit</a:t>
            </a:r>
          </a:p>
          <a:p>
            <a:r>
              <a:rPr lang="en-US" dirty="0"/>
              <a:t>Challenges</a:t>
            </a:r>
          </a:p>
          <a:p>
            <a:pPr lvl="1"/>
            <a:r>
              <a:rPr lang="en-US" dirty="0"/>
              <a:t>Lost two teammates in first week – operated as a team of four</a:t>
            </a:r>
          </a:p>
          <a:p>
            <a:pPr lvl="1"/>
            <a:r>
              <a:rPr lang="en-US" dirty="0"/>
              <a:t>Three teammates encountered significant personal setbacks (COVID, wildfire evacuations, and ill family members) that hindered progress in P2/P3 milestones</a:t>
            </a:r>
          </a:p>
          <a:p>
            <a:pPr lvl="1"/>
            <a:r>
              <a:rPr lang="en-US" dirty="0"/>
              <a:t>Differing work/school schedules posed collaboration issues that we resolved</a:t>
            </a:r>
          </a:p>
          <a:p>
            <a:pPr lvl="1"/>
            <a:endParaRPr lang="en-US" dirty="0"/>
          </a:p>
          <a:p>
            <a:pPr lvl="1"/>
            <a:endParaRPr lang="en-US" dirty="0"/>
          </a:p>
          <a:p>
            <a:pPr lvl="2"/>
            <a:endParaRPr lang="en-US" dirty="0"/>
          </a:p>
        </p:txBody>
      </p:sp>
      <p:pic>
        <p:nvPicPr>
          <p:cNvPr id="4" name="Audio Recording Dec 6, 2020 at 9:18:24 PM" descr="Audio Recording Dec 6, 2020 at 9:18:24 PM">
            <a:hlinkClick r:id="" action="ppaction://media"/>
            <a:extLst>
              <a:ext uri="{FF2B5EF4-FFF2-40B4-BE49-F238E27FC236}">
                <a16:creationId xmlns:a16="http://schemas.microsoft.com/office/drawing/2014/main" id="{42947768-4111-FB42-A037-66020F0EFA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05670" y="5920828"/>
            <a:ext cx="812800" cy="812800"/>
          </a:xfrm>
          <a:prstGeom prst="rect">
            <a:avLst/>
          </a:prstGeom>
        </p:spPr>
      </p:pic>
    </p:spTree>
    <p:extLst>
      <p:ext uri="{BB962C8B-B14F-4D97-AF65-F5344CB8AC3E}">
        <p14:creationId xmlns:p14="http://schemas.microsoft.com/office/powerpoint/2010/main" val="2897739294"/>
      </p:ext>
    </p:extLst>
  </p:cSld>
  <p:clrMapOvr>
    <a:masterClrMapping/>
  </p:clrMapOvr>
  <mc:AlternateContent xmlns:mc="http://schemas.openxmlformats.org/markup-compatibility/2006" xmlns:p14="http://schemas.microsoft.com/office/powerpoint/2010/main">
    <mc:Choice Requires="p14">
      <p:transition spd="slow" p14:dur="2000" advTm="49833"/>
    </mc:Choice>
    <mc:Fallback xmlns="">
      <p:transition spd="slow" advTm="49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2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1D012-8248-415C-853F-B18A01796DF6}"/>
              </a:ext>
            </a:extLst>
          </p:cNvPr>
          <p:cNvSpPr>
            <a:spLocks noGrp="1"/>
          </p:cNvSpPr>
          <p:nvPr>
            <p:ph type="title"/>
          </p:nvPr>
        </p:nvSpPr>
        <p:spPr>
          <a:xfrm>
            <a:off x="677334" y="609600"/>
            <a:ext cx="8596668" cy="752856"/>
          </a:xfrm>
        </p:spPr>
        <p:txBody>
          <a:bodyPr/>
          <a:lstStyle/>
          <a:p>
            <a:r>
              <a:rPr lang="en-US" dirty="0"/>
              <a:t>Design Decisions</a:t>
            </a:r>
          </a:p>
        </p:txBody>
      </p:sp>
      <p:sp>
        <p:nvSpPr>
          <p:cNvPr id="3" name="Content Placeholder 2">
            <a:extLst>
              <a:ext uri="{FF2B5EF4-FFF2-40B4-BE49-F238E27FC236}">
                <a16:creationId xmlns:a16="http://schemas.microsoft.com/office/drawing/2014/main" id="{76115884-0744-4B95-B663-1DF90B2CAD6D}"/>
              </a:ext>
            </a:extLst>
          </p:cNvPr>
          <p:cNvSpPr>
            <a:spLocks noGrp="1"/>
          </p:cNvSpPr>
          <p:nvPr>
            <p:ph idx="1"/>
          </p:nvPr>
        </p:nvSpPr>
        <p:spPr>
          <a:xfrm>
            <a:off x="677334" y="1749109"/>
            <a:ext cx="4267741" cy="3852905"/>
          </a:xfrm>
        </p:spPr>
        <p:txBody>
          <a:bodyPr>
            <a:normAutofit/>
          </a:bodyPr>
          <a:lstStyle/>
          <a:p>
            <a:r>
              <a:rPr lang="en-US" dirty="0"/>
              <a:t>Model-View-Controller (MVC) Framework</a:t>
            </a:r>
          </a:p>
          <a:p>
            <a:pPr lvl="1"/>
            <a:r>
              <a:rPr lang="en-US" dirty="0"/>
              <a:t>All pages have Java backend (model), JavaScript/React frontend (view), and Java classes that map frontend requests to backend objects (controller)</a:t>
            </a:r>
          </a:p>
          <a:p>
            <a:pPr lvl="1"/>
            <a:r>
              <a:rPr lang="en-US" dirty="0"/>
              <a:t>Includes Registration/Login, Lobby, Board display, Ongoing Matches, and Match History pages</a:t>
            </a:r>
          </a:p>
          <a:p>
            <a:pPr lvl="1"/>
            <a:r>
              <a:rPr lang="en-US" dirty="0"/>
              <a:t>This allows for extensibility for new features and simplified development</a:t>
            </a:r>
          </a:p>
          <a:p>
            <a:pPr lvl="1"/>
            <a:endParaRPr lang="en-US" dirty="0"/>
          </a:p>
          <a:p>
            <a:pPr lvl="1"/>
            <a:endParaRPr lang="en-US" dirty="0"/>
          </a:p>
          <a:p>
            <a:pPr lvl="2"/>
            <a:endParaRPr lang="en-US" dirty="0"/>
          </a:p>
        </p:txBody>
      </p:sp>
      <p:pic>
        <p:nvPicPr>
          <p:cNvPr id="6" name="Picture 5">
            <a:extLst>
              <a:ext uri="{FF2B5EF4-FFF2-40B4-BE49-F238E27FC236}">
                <a16:creationId xmlns:a16="http://schemas.microsoft.com/office/drawing/2014/main" id="{BDDE8045-38FF-894B-ADEB-AE14FC006A49}"/>
              </a:ext>
            </a:extLst>
          </p:cNvPr>
          <p:cNvPicPr>
            <a:picLocks noChangeAspect="1"/>
          </p:cNvPicPr>
          <p:nvPr/>
        </p:nvPicPr>
        <p:blipFill>
          <a:blip r:embed="rId4"/>
          <a:stretch>
            <a:fillRect/>
          </a:stretch>
        </p:blipFill>
        <p:spPr>
          <a:xfrm>
            <a:off x="5097410" y="1362456"/>
            <a:ext cx="6713590" cy="4289238"/>
          </a:xfrm>
          <a:prstGeom prst="rect">
            <a:avLst/>
          </a:prstGeom>
        </p:spPr>
      </p:pic>
      <p:sp>
        <p:nvSpPr>
          <p:cNvPr id="7" name="TextBox 6">
            <a:extLst>
              <a:ext uri="{FF2B5EF4-FFF2-40B4-BE49-F238E27FC236}">
                <a16:creationId xmlns:a16="http://schemas.microsoft.com/office/drawing/2014/main" id="{B572719D-25E6-8646-8E2D-08F969BF355B}"/>
              </a:ext>
            </a:extLst>
          </p:cNvPr>
          <p:cNvSpPr txBox="1"/>
          <p:nvPr/>
        </p:nvSpPr>
        <p:spPr>
          <a:xfrm>
            <a:off x="5097410" y="5651694"/>
            <a:ext cx="2693366" cy="246221"/>
          </a:xfrm>
          <a:prstGeom prst="rect">
            <a:avLst/>
          </a:prstGeom>
          <a:noFill/>
        </p:spPr>
        <p:txBody>
          <a:bodyPr wrap="none" rtlCol="0">
            <a:spAutoFit/>
          </a:bodyPr>
          <a:lstStyle/>
          <a:p>
            <a:r>
              <a:rPr lang="en-US" sz="1000" dirty="0"/>
              <a:t>Sample of MVC Framework in Class Diagram</a:t>
            </a:r>
          </a:p>
        </p:txBody>
      </p:sp>
      <p:pic>
        <p:nvPicPr>
          <p:cNvPr id="9" name="Audio Recording Dec 6, 2020 at 9:22:39 PM" descr="Audio Recording Dec 6, 2020 at 9:22:39 PM">
            <a:hlinkClick r:id="" action="ppaction://media"/>
            <a:extLst>
              <a:ext uri="{FF2B5EF4-FFF2-40B4-BE49-F238E27FC236}">
                <a16:creationId xmlns:a16="http://schemas.microsoft.com/office/drawing/2014/main" id="{CD978C35-1DE5-1341-95EC-9F5B1401C1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71200" y="5897915"/>
            <a:ext cx="812800" cy="812800"/>
          </a:xfrm>
          <a:prstGeom prst="rect">
            <a:avLst/>
          </a:prstGeom>
        </p:spPr>
      </p:pic>
    </p:spTree>
    <p:extLst>
      <p:ext uri="{BB962C8B-B14F-4D97-AF65-F5344CB8AC3E}">
        <p14:creationId xmlns:p14="http://schemas.microsoft.com/office/powerpoint/2010/main" val="4235265427"/>
      </p:ext>
    </p:extLst>
  </p:cSld>
  <p:clrMapOvr>
    <a:masterClrMapping/>
  </p:clrMapOvr>
  <mc:AlternateContent xmlns:mc="http://schemas.openxmlformats.org/markup-compatibility/2006" xmlns:p14="http://schemas.microsoft.com/office/powerpoint/2010/main">
    <mc:Choice Requires="p14">
      <p:transition spd="slow" p14:dur="2000" advTm="49833"/>
    </mc:Choice>
    <mc:Fallback xmlns="">
      <p:transition spd="slow" advTm="49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904"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1D012-8248-415C-853F-B18A01796DF6}"/>
              </a:ext>
            </a:extLst>
          </p:cNvPr>
          <p:cNvSpPr>
            <a:spLocks noGrp="1"/>
          </p:cNvSpPr>
          <p:nvPr>
            <p:ph type="title"/>
          </p:nvPr>
        </p:nvSpPr>
        <p:spPr>
          <a:xfrm>
            <a:off x="677334" y="609600"/>
            <a:ext cx="8596668" cy="752856"/>
          </a:xfrm>
        </p:spPr>
        <p:txBody>
          <a:bodyPr/>
          <a:lstStyle/>
          <a:p>
            <a:r>
              <a:rPr lang="en-US" dirty="0"/>
              <a:t>Design Decisions</a:t>
            </a:r>
          </a:p>
        </p:txBody>
      </p:sp>
      <p:sp>
        <p:nvSpPr>
          <p:cNvPr id="3" name="Content Placeholder 2">
            <a:extLst>
              <a:ext uri="{FF2B5EF4-FFF2-40B4-BE49-F238E27FC236}">
                <a16:creationId xmlns:a16="http://schemas.microsoft.com/office/drawing/2014/main" id="{76115884-0744-4B95-B663-1DF90B2CAD6D}"/>
              </a:ext>
            </a:extLst>
          </p:cNvPr>
          <p:cNvSpPr>
            <a:spLocks noGrp="1"/>
          </p:cNvSpPr>
          <p:nvPr>
            <p:ph idx="1"/>
          </p:nvPr>
        </p:nvSpPr>
        <p:spPr>
          <a:xfrm>
            <a:off x="677335" y="1749109"/>
            <a:ext cx="4298078" cy="3316667"/>
          </a:xfrm>
        </p:spPr>
        <p:txBody>
          <a:bodyPr>
            <a:normAutofit/>
          </a:bodyPr>
          <a:lstStyle/>
          <a:p>
            <a:r>
              <a:rPr lang="en-US" dirty="0"/>
              <a:t>Database implemented in MySQL and hosted on CS machines</a:t>
            </a:r>
          </a:p>
          <a:p>
            <a:pPr lvl="1"/>
            <a:r>
              <a:rPr lang="en-US" dirty="0"/>
              <a:t>Communication is handled via one Java class (singleton pattern)</a:t>
            </a:r>
          </a:p>
          <a:p>
            <a:pPr lvl="1"/>
            <a:r>
              <a:rPr lang="en-US" dirty="0"/>
              <a:t>Each class that needs database access has its own method in this file</a:t>
            </a:r>
          </a:p>
          <a:p>
            <a:pPr lvl="1"/>
            <a:r>
              <a:rPr lang="en-US" dirty="0"/>
              <a:t>This adds security and ease of debugging with a single point of access</a:t>
            </a:r>
          </a:p>
          <a:p>
            <a:pPr lvl="1"/>
            <a:endParaRPr lang="en-US" dirty="0"/>
          </a:p>
          <a:p>
            <a:pPr lvl="2"/>
            <a:endParaRPr lang="en-US" dirty="0"/>
          </a:p>
        </p:txBody>
      </p:sp>
      <p:pic>
        <p:nvPicPr>
          <p:cNvPr id="5" name="Picture 4">
            <a:extLst>
              <a:ext uri="{FF2B5EF4-FFF2-40B4-BE49-F238E27FC236}">
                <a16:creationId xmlns:a16="http://schemas.microsoft.com/office/drawing/2014/main" id="{A0C6D780-1F1C-E140-993D-A4A973556462}"/>
              </a:ext>
            </a:extLst>
          </p:cNvPr>
          <p:cNvPicPr>
            <a:picLocks noChangeAspect="1"/>
          </p:cNvPicPr>
          <p:nvPr/>
        </p:nvPicPr>
        <p:blipFill>
          <a:blip r:embed="rId4"/>
          <a:stretch>
            <a:fillRect/>
          </a:stretch>
        </p:blipFill>
        <p:spPr>
          <a:xfrm>
            <a:off x="5194118" y="609600"/>
            <a:ext cx="6736037" cy="5778874"/>
          </a:xfrm>
          <a:prstGeom prst="rect">
            <a:avLst/>
          </a:prstGeom>
        </p:spPr>
      </p:pic>
      <p:sp>
        <p:nvSpPr>
          <p:cNvPr id="6" name="TextBox 5">
            <a:extLst>
              <a:ext uri="{FF2B5EF4-FFF2-40B4-BE49-F238E27FC236}">
                <a16:creationId xmlns:a16="http://schemas.microsoft.com/office/drawing/2014/main" id="{AD0A4409-D855-6743-B58E-6AADD94A9D8E}"/>
              </a:ext>
            </a:extLst>
          </p:cNvPr>
          <p:cNvSpPr txBox="1"/>
          <p:nvPr/>
        </p:nvSpPr>
        <p:spPr>
          <a:xfrm>
            <a:off x="5194118" y="6388474"/>
            <a:ext cx="2991525" cy="246221"/>
          </a:xfrm>
          <a:prstGeom prst="rect">
            <a:avLst/>
          </a:prstGeom>
          <a:noFill/>
        </p:spPr>
        <p:txBody>
          <a:bodyPr wrap="none" rtlCol="0">
            <a:spAutoFit/>
          </a:bodyPr>
          <a:lstStyle/>
          <a:p>
            <a:r>
              <a:rPr lang="en-US" sz="1000" dirty="0"/>
              <a:t>Sample of Database Linkages from Class Diagram</a:t>
            </a:r>
          </a:p>
        </p:txBody>
      </p:sp>
      <p:pic>
        <p:nvPicPr>
          <p:cNvPr id="7" name="Audio Recording Dec 6, 2020 at 9:25:00 PM" descr="Audio Recording Dec 6, 2020 at 9:25:00 PM">
            <a:hlinkClick r:id="" action="ppaction://media"/>
            <a:extLst>
              <a:ext uri="{FF2B5EF4-FFF2-40B4-BE49-F238E27FC236}">
                <a16:creationId xmlns:a16="http://schemas.microsoft.com/office/drawing/2014/main" id="{57EA2625-ECEC-A34A-A1D3-20B2B6C124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69811" y="6045200"/>
            <a:ext cx="812800" cy="812800"/>
          </a:xfrm>
          <a:prstGeom prst="rect">
            <a:avLst/>
          </a:prstGeom>
        </p:spPr>
      </p:pic>
    </p:spTree>
    <p:extLst>
      <p:ext uri="{BB962C8B-B14F-4D97-AF65-F5344CB8AC3E}">
        <p14:creationId xmlns:p14="http://schemas.microsoft.com/office/powerpoint/2010/main" val="243833211"/>
      </p:ext>
    </p:extLst>
  </p:cSld>
  <p:clrMapOvr>
    <a:masterClrMapping/>
  </p:clrMapOvr>
  <mc:AlternateContent xmlns:mc="http://schemas.openxmlformats.org/markup-compatibility/2006" xmlns:p14="http://schemas.microsoft.com/office/powerpoint/2010/main">
    <mc:Choice Requires="p14">
      <p:transition spd="slow" p14:dur="2000" advTm="49833"/>
    </mc:Choice>
    <mc:Fallback xmlns="">
      <p:transition spd="slow" advTm="49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34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1D012-8248-415C-853F-B18A01796DF6}"/>
              </a:ext>
            </a:extLst>
          </p:cNvPr>
          <p:cNvSpPr>
            <a:spLocks noGrp="1"/>
          </p:cNvSpPr>
          <p:nvPr>
            <p:ph type="title"/>
          </p:nvPr>
        </p:nvSpPr>
        <p:spPr>
          <a:xfrm>
            <a:off x="677334" y="609600"/>
            <a:ext cx="8596668" cy="752856"/>
          </a:xfrm>
        </p:spPr>
        <p:txBody>
          <a:bodyPr/>
          <a:lstStyle/>
          <a:p>
            <a:r>
              <a:rPr lang="en-US" dirty="0"/>
              <a:t>Design Decisions</a:t>
            </a:r>
          </a:p>
        </p:txBody>
      </p:sp>
      <p:sp>
        <p:nvSpPr>
          <p:cNvPr id="3" name="Content Placeholder 2">
            <a:extLst>
              <a:ext uri="{FF2B5EF4-FFF2-40B4-BE49-F238E27FC236}">
                <a16:creationId xmlns:a16="http://schemas.microsoft.com/office/drawing/2014/main" id="{76115884-0744-4B95-B663-1DF90B2CAD6D}"/>
              </a:ext>
            </a:extLst>
          </p:cNvPr>
          <p:cNvSpPr>
            <a:spLocks noGrp="1"/>
          </p:cNvSpPr>
          <p:nvPr>
            <p:ph idx="1"/>
          </p:nvPr>
        </p:nvSpPr>
        <p:spPr>
          <a:xfrm>
            <a:off x="677334" y="1749109"/>
            <a:ext cx="9125033" cy="1879167"/>
          </a:xfrm>
        </p:spPr>
        <p:txBody>
          <a:bodyPr>
            <a:normAutofit fontScale="92500" lnSpcReduction="10000"/>
          </a:bodyPr>
          <a:lstStyle/>
          <a:p>
            <a:r>
              <a:rPr lang="en-US" dirty="0"/>
              <a:t>Testing via Jest and Junit</a:t>
            </a:r>
          </a:p>
          <a:p>
            <a:pPr lvl="1"/>
            <a:r>
              <a:rPr lang="en-US" dirty="0"/>
              <a:t>Created tests to satisfy acceptance criteria from user stories</a:t>
            </a:r>
          </a:p>
          <a:p>
            <a:pPr lvl="1"/>
            <a:r>
              <a:rPr lang="en-US" dirty="0"/>
              <a:t>Automated tests created for as many objects as possible</a:t>
            </a:r>
          </a:p>
          <a:p>
            <a:pPr lvl="1"/>
            <a:r>
              <a:rPr lang="en-US" dirty="0"/>
              <a:t>Used tests that would not alter the database</a:t>
            </a:r>
          </a:p>
          <a:p>
            <a:pPr lvl="1"/>
            <a:r>
              <a:rPr lang="en-US" dirty="0"/>
              <a:t>Broken up into frontend and backend so we could implement each without the other needing to be complete</a:t>
            </a:r>
          </a:p>
          <a:p>
            <a:pPr lvl="1"/>
            <a:endParaRPr lang="en-US" dirty="0"/>
          </a:p>
          <a:p>
            <a:pPr lvl="1"/>
            <a:endParaRPr lang="en-US" dirty="0"/>
          </a:p>
          <a:p>
            <a:pPr lvl="2"/>
            <a:endParaRPr lang="en-US" dirty="0"/>
          </a:p>
        </p:txBody>
      </p:sp>
      <p:sp>
        <p:nvSpPr>
          <p:cNvPr id="6" name="TextBox 5">
            <a:extLst>
              <a:ext uri="{FF2B5EF4-FFF2-40B4-BE49-F238E27FC236}">
                <a16:creationId xmlns:a16="http://schemas.microsoft.com/office/drawing/2014/main" id="{AD0A4409-D855-6743-B58E-6AADD94A9D8E}"/>
              </a:ext>
            </a:extLst>
          </p:cNvPr>
          <p:cNvSpPr txBox="1"/>
          <p:nvPr/>
        </p:nvSpPr>
        <p:spPr>
          <a:xfrm>
            <a:off x="1573094" y="6350998"/>
            <a:ext cx="3005951" cy="246221"/>
          </a:xfrm>
          <a:prstGeom prst="rect">
            <a:avLst/>
          </a:prstGeom>
          <a:noFill/>
        </p:spPr>
        <p:txBody>
          <a:bodyPr wrap="none" rtlCol="0">
            <a:spAutoFit/>
          </a:bodyPr>
          <a:lstStyle/>
          <a:p>
            <a:r>
              <a:rPr lang="en-US" sz="1000" dirty="0"/>
              <a:t>Sample of Traceability Link Matrix for Test Cases</a:t>
            </a:r>
          </a:p>
        </p:txBody>
      </p:sp>
      <p:pic>
        <p:nvPicPr>
          <p:cNvPr id="4" name="Picture 3">
            <a:extLst>
              <a:ext uri="{FF2B5EF4-FFF2-40B4-BE49-F238E27FC236}">
                <a16:creationId xmlns:a16="http://schemas.microsoft.com/office/drawing/2014/main" id="{113A59A8-5F40-D442-B443-D94AC7D185A6}"/>
              </a:ext>
            </a:extLst>
          </p:cNvPr>
          <p:cNvPicPr>
            <a:picLocks noChangeAspect="1"/>
          </p:cNvPicPr>
          <p:nvPr/>
        </p:nvPicPr>
        <p:blipFill>
          <a:blip r:embed="rId4"/>
          <a:stretch>
            <a:fillRect/>
          </a:stretch>
        </p:blipFill>
        <p:spPr>
          <a:xfrm>
            <a:off x="1631950" y="3874498"/>
            <a:ext cx="8928100" cy="2476500"/>
          </a:xfrm>
          <a:prstGeom prst="rect">
            <a:avLst/>
          </a:prstGeom>
        </p:spPr>
      </p:pic>
      <p:pic>
        <p:nvPicPr>
          <p:cNvPr id="7" name="Audio Recording Dec 6, 2020 at 9:27:40 PM" descr="Audio Recording Dec 6, 2020 at 9:27:40 PM">
            <a:hlinkClick r:id="" action="ppaction://media"/>
            <a:extLst>
              <a:ext uri="{FF2B5EF4-FFF2-40B4-BE49-F238E27FC236}">
                <a16:creationId xmlns:a16="http://schemas.microsoft.com/office/drawing/2014/main" id="{516E2195-6B4D-9B4B-8A49-28AB140E75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59459" y="5944598"/>
            <a:ext cx="812800" cy="812800"/>
          </a:xfrm>
          <a:prstGeom prst="rect">
            <a:avLst/>
          </a:prstGeom>
        </p:spPr>
      </p:pic>
    </p:spTree>
    <p:extLst>
      <p:ext uri="{BB962C8B-B14F-4D97-AF65-F5344CB8AC3E}">
        <p14:creationId xmlns:p14="http://schemas.microsoft.com/office/powerpoint/2010/main" val="3353938184"/>
      </p:ext>
    </p:extLst>
  </p:cSld>
  <p:clrMapOvr>
    <a:masterClrMapping/>
  </p:clrMapOvr>
  <mc:AlternateContent xmlns:mc="http://schemas.openxmlformats.org/markup-compatibility/2006" xmlns:p14="http://schemas.microsoft.com/office/powerpoint/2010/main">
    <mc:Choice Requires="p14">
      <p:transition spd="slow" p14:dur="2000" advTm="49833"/>
    </mc:Choice>
    <mc:Fallback xmlns="">
      <p:transition spd="slow" advTm="49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2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6C9BF366C24BD43A2E53C4E4C4D3DED" ma:contentTypeVersion="9" ma:contentTypeDescription="Create a new document." ma:contentTypeScope="" ma:versionID="a308bdb2fdd24a98457ebcbedd35df0e">
  <xsd:schema xmlns:xsd="http://www.w3.org/2001/XMLSchema" xmlns:xs="http://www.w3.org/2001/XMLSchema" xmlns:p="http://schemas.microsoft.com/office/2006/metadata/properties" xmlns:ns2="268d9291-229d-48ff-988a-ac4e6f5458d2" targetNamespace="http://schemas.microsoft.com/office/2006/metadata/properties" ma:root="true" ma:fieldsID="57ffd41d40c64a8c904d63d9acc775c9" ns2:_="">
    <xsd:import namespace="268d9291-229d-48ff-988a-ac4e6f5458d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68d9291-229d-48ff-988a-ac4e6f5458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067C6BE-E327-472A-BB05-3DCA1B1CAAE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68d9291-229d-48ff-988a-ac4e6f5458d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A7C5CBE-3000-4C5E-A3EC-FAB0E7C25D97}">
  <ds:schemaRefs>
    <ds:schemaRef ds:uri="http://purl.org/dc/terms/"/>
    <ds:schemaRef ds:uri="http://purl.org/dc/elements/1.1/"/>
    <ds:schemaRef ds:uri="http://schemas.microsoft.com/office/2006/documentManagement/types"/>
    <ds:schemaRef ds:uri="http://www.w3.org/XML/1998/namespace"/>
    <ds:schemaRef ds:uri="http://schemas.microsoft.com/office/infopath/2007/PartnerControls"/>
    <ds:schemaRef ds:uri="http://schemas.microsoft.com/office/2006/metadata/properties"/>
    <ds:schemaRef ds:uri="http://schemas.openxmlformats.org/package/2006/metadata/core-properties"/>
    <ds:schemaRef ds:uri="268d9291-229d-48ff-988a-ac4e6f5458d2"/>
    <ds:schemaRef ds:uri="http://purl.org/dc/dcmitype/"/>
  </ds:schemaRefs>
</ds:datastoreItem>
</file>

<file path=customXml/itemProps3.xml><?xml version="1.0" encoding="utf-8"?>
<ds:datastoreItem xmlns:ds="http://schemas.openxmlformats.org/officeDocument/2006/customXml" ds:itemID="{38C4741B-9BD8-41F0-9C99-26732CB7DF1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TM02900688[[fn=Facet]]</Template>
  <TotalTime>377</TotalTime>
  <Words>687</Words>
  <Application>Microsoft Macintosh PowerPoint</Application>
  <PresentationFormat>Widescreen</PresentationFormat>
  <Paragraphs>76</Paragraphs>
  <Slides>11</Slides>
  <Notes>3</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Trebuchet MS</vt:lpstr>
      <vt:lpstr>Wingdings 3</vt:lpstr>
      <vt:lpstr>Facet</vt:lpstr>
      <vt:lpstr>P3 Presentation</vt:lpstr>
      <vt:lpstr>Team Intro</vt:lpstr>
      <vt:lpstr>Overview</vt:lpstr>
      <vt:lpstr>Project Review - Summary</vt:lpstr>
      <vt:lpstr>Description of Omega Chess</vt:lpstr>
      <vt:lpstr>Development Process and Challenges</vt:lpstr>
      <vt:lpstr>Design Decisions</vt:lpstr>
      <vt:lpstr>Design Decisions</vt:lpstr>
      <vt:lpstr>Design Decisions</vt:lpstr>
      <vt:lpstr>Demo</vt:lpstr>
      <vt:lpstr>Lessons Learned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dc:title>
  <dc:creator>Victor Mumford</dc:creator>
  <cp:lastModifiedBy>Nick Cunningham</cp:lastModifiedBy>
  <cp:revision>82</cp:revision>
  <dcterms:created xsi:type="dcterms:W3CDTF">2020-09-23T16:10:53Z</dcterms:created>
  <dcterms:modified xsi:type="dcterms:W3CDTF">2020-12-07T05:11:32Z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0x01010006C9BF366C24BD43A2E53C4E4C4D3DED</vt:lpwstr>
  </property>
</Properties>
</file>

<file path=docProps/thumbnail.jpeg>
</file>